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61" r:id="rId126"/>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26" Type="http://schemas.openxmlformats.org/officeDocument/2006/relationships/slide" Target="slides/slide6.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5" name="Shape 8805"/>
        <p:cNvGrpSpPr/>
        <p:nvPr/>
      </p:nvGrpSpPr>
      <p:grpSpPr>
        <a:xfrm>
          <a:off x="0" y="0"/>
          <a:ext cx="0" cy="0"/>
          <a:chOff x="0" y="0"/>
          <a:chExt cx="0" cy="0"/>
        </a:xfrm>
      </p:grpSpPr>
      <p:sp>
        <p:nvSpPr>
          <p:cNvPr id="8806" name="Google Shape;8806;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8807" name="Google Shape;8807;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808" name="Google Shape;880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22860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xml"/></Relationships>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9" name="Shape 8809"/>
        <p:cNvGrpSpPr/>
        <p:nvPr/>
      </p:nvGrpSpPr>
      <p:grpSpPr>
        <a:xfrm>
          <a:off x="0" y="0"/>
          <a:ext cx="0" cy="0"/>
          <a:chOff x="0" y="0"/>
          <a:chExt cx="0" cy="0"/>
        </a:xfrm>
      </p:grpSpPr>
      <p:sp>
        <p:nvSpPr>
          <p:cNvPr id="8810" name="Google Shape;8810;p1436"/>
          <p:cNvSpPr txBox="1"/>
          <p:nvPr>
            <p:ph type="title"/>
          </p:nvPr>
        </p:nvSpPr>
        <p:spPr>
          <a:xfrm>
            <a:off x="169333" y="516467"/>
            <a:ext cx="8974667" cy="94826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t>How can a local TB program use surveillance data to conduct evaluations?</a:t>
            </a:r>
            <a:endParaRPr/>
          </a:p>
        </p:txBody>
      </p:sp>
      <p:sp>
        <p:nvSpPr>
          <p:cNvPr id="8811" name="Google Shape;8811;p1436"/>
          <p:cNvSpPr txBox="1"/>
          <p:nvPr>
            <p:ph idx="1" type="body"/>
          </p:nvPr>
        </p:nvSpPr>
        <p:spPr>
          <a:xfrm>
            <a:off x="406400" y="2142067"/>
            <a:ext cx="8466667" cy="4470400"/>
          </a:xfrm>
          <a:prstGeom prst="rect">
            <a:avLst/>
          </a:prstGeom>
          <a:noFill/>
          <a:ln>
            <a:noFill/>
          </a:ln>
        </p:spPr>
        <p:txBody>
          <a:bodyPr anchorCtr="0" anchor="t" bIns="45700" lIns="91425" spcFirstLastPara="1" rIns="91425" wrap="square" tIns="45700">
            <a:noAutofit/>
          </a:bodyPr>
          <a:lstStyle/>
          <a:p>
            <a:pPr indent="-541873" lvl="0" marL="541873" rtl="0" algn="l">
              <a:spcBef>
                <a:spcPts val="0"/>
              </a:spcBef>
              <a:spcAft>
                <a:spcPts val="0"/>
              </a:spcAft>
              <a:buSzPts val="4200"/>
              <a:buFont typeface="Arial"/>
              <a:buAutoNum type="arabicPeriod"/>
            </a:pPr>
            <a:r>
              <a:rPr b="1" lang="en-US"/>
              <a:t>The national TB program requires each grantee to write an evaluation plan by Dec. 16, 2005.</a:t>
            </a:r>
            <a:endParaRPr/>
          </a:p>
          <a:p>
            <a:pPr indent="-270981" lvl="0" marL="541873" rtl="0" algn="l">
              <a:spcBef>
                <a:spcPts val="569"/>
              </a:spcBef>
              <a:spcAft>
                <a:spcPts val="0"/>
              </a:spcAft>
              <a:buSzPts val="4266"/>
              <a:buFont typeface="Arial"/>
              <a:buNone/>
            </a:pPr>
            <a:r>
              <a:t/>
            </a:r>
            <a:endParaRPr b="1"/>
          </a:p>
          <a:p>
            <a:pPr indent="-541873" lvl="1" marL="948279" rtl="0" algn="l">
              <a:spcBef>
                <a:spcPts val="560"/>
              </a:spcBef>
              <a:spcAft>
                <a:spcPts val="0"/>
              </a:spcAft>
              <a:buClr>
                <a:schemeClr val="lt1"/>
              </a:buClr>
              <a:buSzPts val="2800"/>
              <a:buFont typeface="Arial"/>
              <a:buChar char="–"/>
            </a:pPr>
            <a:r>
              <a:rPr b="1" lang="en-US"/>
              <a:t>Surveillance data can help ensure the right evaluation questions are identified, and</a:t>
            </a:r>
            <a:endParaRPr/>
          </a:p>
          <a:p>
            <a:pPr indent="-361279" lvl="1" marL="948279" rtl="0" algn="l">
              <a:spcBef>
                <a:spcPts val="569"/>
              </a:spcBef>
              <a:spcAft>
                <a:spcPts val="0"/>
              </a:spcAft>
              <a:buClr>
                <a:schemeClr val="lt1"/>
              </a:buClr>
              <a:buSzPts val="2844"/>
              <a:buFont typeface="Arial"/>
              <a:buNone/>
            </a:pPr>
            <a:r>
              <a:t/>
            </a:r>
            <a:endParaRPr b="1"/>
          </a:p>
          <a:p>
            <a:pPr indent="-541873" lvl="1" marL="948279" rtl="0" algn="l">
              <a:spcBef>
                <a:spcPts val="560"/>
              </a:spcBef>
              <a:spcAft>
                <a:spcPts val="0"/>
              </a:spcAft>
              <a:buClr>
                <a:schemeClr val="lt1"/>
              </a:buClr>
              <a:buSzPts val="2800"/>
              <a:buFont typeface="Arial"/>
              <a:buChar char="–"/>
            </a:pPr>
            <a:r>
              <a:rPr b="1" lang="en-US"/>
              <a:t>Surveillance data can be used to set meaningful benchmarks for progress.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